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59" r:id="rId6"/>
    <p:sldId id="262" r:id="rId7"/>
    <p:sldId id="278" r:id="rId8"/>
    <p:sldId id="267" r:id="rId9"/>
    <p:sldId id="268" r:id="rId10"/>
    <p:sldId id="266" r:id="rId11"/>
    <p:sldId id="279" r:id="rId12"/>
    <p:sldId id="277" r:id="rId13"/>
    <p:sldId id="273" r:id="rId14"/>
    <p:sldId id="282" r:id="rId15"/>
    <p:sldId id="272" r:id="rId16"/>
    <p:sldId id="274" r:id="rId17"/>
    <p:sldId id="281" r:id="rId18"/>
    <p:sldId id="275" r:id="rId19"/>
    <p:sldId id="276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без заголовка" id="{90AE866B-E572-4596-A234-0064EC3464C5}">
          <p14:sldIdLst>
            <p14:sldId id="256"/>
            <p14:sldId id="257"/>
            <p14:sldId id="258"/>
            <p14:sldId id="260"/>
            <p14:sldId id="259"/>
            <p14:sldId id="262"/>
            <p14:sldId id="278"/>
            <p14:sldId id="267"/>
            <p14:sldId id="268"/>
            <p14:sldId id="266"/>
            <p14:sldId id="279"/>
            <p14:sldId id="277"/>
            <p14:sldId id="273"/>
            <p14:sldId id="282"/>
            <p14:sldId id="272"/>
            <p14:sldId id="274"/>
            <p14:sldId id="281"/>
            <p14:sldId id="275"/>
            <p14:sldId id="276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7" d="100"/>
          <a:sy n="67" d="100"/>
        </p:scale>
        <p:origin x="-14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9925C-D022-4819-8754-D17E66870A68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5FA78-EF95-451D-8585-7D39F77D7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42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5FA78-EF95-451D-8585-7D39F77D7F8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86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848872" cy="2838177"/>
          </a:xfrm>
        </p:spPr>
        <p:txBody>
          <a:bodyPr/>
          <a:lstStyle/>
          <a:p>
            <a:r>
              <a:rPr lang="ru-RU" b="1" dirty="0" smtClean="0"/>
              <a:t>Дом, </a:t>
            </a:r>
            <a:r>
              <a:rPr lang="ru-RU" b="1" dirty="0"/>
              <a:t>в </a:t>
            </a:r>
            <a:r>
              <a:rPr lang="ru-RU" b="1" dirty="0" smtClean="0"/>
              <a:t>котором мы живём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996952"/>
            <a:ext cx="7344816" cy="3168352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Номинация «Русский язык и литература»</a:t>
            </a:r>
          </a:p>
          <a:p>
            <a:endParaRPr lang="ru-RU" sz="1400" b="1" dirty="0">
              <a:solidFill>
                <a:schemeClr val="tx1"/>
              </a:solidFill>
            </a:endParaRPr>
          </a:p>
          <a:p>
            <a:pPr algn="r"/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                                                                                                     Выполнила </a:t>
            </a:r>
            <a:r>
              <a:rPr lang="ru-RU" sz="1400" b="1" dirty="0" err="1">
                <a:solidFill>
                  <a:schemeClr val="tx1"/>
                </a:solidFill>
              </a:rPr>
              <a:t>Латыпова</a:t>
            </a:r>
            <a:r>
              <a:rPr lang="ru-RU" sz="1400" b="1" dirty="0">
                <a:solidFill>
                  <a:schemeClr val="tx1"/>
                </a:solidFill>
              </a:rPr>
              <a:t> Сабина,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                                                                                                     ученица </a:t>
            </a:r>
            <a:r>
              <a:rPr lang="ru-RU" sz="1400" b="1" dirty="0">
                <a:solidFill>
                  <a:schemeClr val="tx1"/>
                </a:solidFill>
              </a:rPr>
              <a:t>5В класса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                                                                                                     МБОУ школы-интернат №1 г. Туймазы</a:t>
            </a: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                                                                                                    Руководитель </a:t>
            </a:r>
            <a:r>
              <a:rPr lang="ru-RU" sz="1400" b="1" dirty="0" err="1">
                <a:solidFill>
                  <a:schemeClr val="tx1"/>
                </a:solidFill>
              </a:rPr>
              <a:t>Кульсарина</a:t>
            </a:r>
            <a:r>
              <a:rPr lang="ru-RU" sz="1400" b="1" dirty="0">
                <a:solidFill>
                  <a:schemeClr val="tx1"/>
                </a:solidFill>
              </a:rPr>
              <a:t> А.Ф.,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                                                                                                     учитель </a:t>
            </a:r>
            <a:r>
              <a:rPr lang="ru-RU" sz="1400" b="1" dirty="0">
                <a:solidFill>
                  <a:schemeClr val="tx1"/>
                </a:solidFill>
              </a:rPr>
              <a:t>русского языка и литературы</a:t>
            </a:r>
          </a:p>
          <a:p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949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Лексический и грамматический анализ слова «дом» в русском и татарском языках</a:t>
            </a:r>
            <a:endParaRPr lang="ru-RU" sz="32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10" y="4215657"/>
            <a:ext cx="3750090" cy="2500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451">
            <a:off x="240634" y="1574421"/>
            <a:ext cx="4019826" cy="2679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228">
            <a:off x="5025523" y="1717392"/>
            <a:ext cx="3938149" cy="2625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9886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и виды жилища </a:t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разных народов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19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08104" y="1737965"/>
            <a:ext cx="3534976" cy="2483123"/>
          </a:xfrm>
        </p:spPr>
      </p:pic>
      <p:pic>
        <p:nvPicPr>
          <p:cNvPr id="6" name="Picture 2" descr="C:\Users\Дом\Desktop\zamok_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9507" y="4253030"/>
            <a:ext cx="2664296" cy="2604970"/>
          </a:xfrm>
          <a:prstGeom prst="rect">
            <a:avLst/>
          </a:prstGeom>
          <a:noFill/>
        </p:spPr>
      </p:pic>
      <p:pic>
        <p:nvPicPr>
          <p:cNvPr id="7" name="Picture 3" descr="C:\Users\Дом\Desktop\izba_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1551576"/>
            <a:ext cx="4143404" cy="2330665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84168" y="4253030"/>
            <a:ext cx="174692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юрта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79512" y="3890767"/>
            <a:ext cx="174692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изба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029214" y="5814367"/>
            <a:ext cx="174692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Castle -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замок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447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Значения слов “дом” и “өй”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357299"/>
            <a:ext cx="4040188" cy="36433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t-RU" sz="1600" b="1" dirty="0" smtClean="0"/>
              <a:t>Д</a:t>
            </a:r>
            <a:r>
              <a:rPr lang="ru-RU" sz="1600" b="1" dirty="0" err="1" smtClean="0"/>
              <a:t>ом</a:t>
            </a:r>
            <a:r>
              <a:rPr lang="ru-RU" sz="1600" b="1" dirty="0" smtClean="0"/>
              <a:t> </a:t>
            </a:r>
          </a:p>
          <a:p>
            <a:pPr>
              <a:buNone/>
            </a:pPr>
            <a:r>
              <a:rPr lang="ru-RU" sz="1600" dirty="0" smtClean="0"/>
              <a:t>1. Жилое (или административное) здание, а также люди, живущие в нем (собир.) </a:t>
            </a:r>
            <a:r>
              <a:rPr lang="ru-RU" sz="1600" i="1" dirty="0" smtClean="0"/>
              <a:t>Каменный дом.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2. Квартира, а также семья, люди, живущие вместе, их хозяйство.</a:t>
            </a:r>
          </a:p>
          <a:p>
            <a:pPr>
              <a:buNone/>
            </a:pPr>
            <a:r>
              <a:rPr lang="ru-RU" sz="1600" dirty="0" smtClean="0"/>
              <a:t>3. Учреждение, заведение, обслуживающее какие-нибудь общественные нужды. </a:t>
            </a:r>
            <a:r>
              <a:rPr lang="ru-RU" sz="1600" i="1" dirty="0" smtClean="0"/>
              <a:t>Дом культуры. Дом печати.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4. Династия, род (устар.) </a:t>
            </a:r>
            <a:r>
              <a:rPr lang="ru-RU" sz="1600" i="1" dirty="0" smtClean="0"/>
              <a:t>Дом Романовых </a:t>
            </a:r>
            <a:endParaRPr lang="ru-RU" sz="16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357298"/>
            <a:ext cx="4041775" cy="385765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tt-RU" sz="1600" b="1" dirty="0" smtClean="0"/>
              <a:t>Өй</a:t>
            </a:r>
            <a:r>
              <a:rPr lang="tt-RU" sz="1600" dirty="0" smtClean="0"/>
              <a:t> </a:t>
            </a:r>
          </a:p>
          <a:p>
            <a:pPr lvl="0">
              <a:buNone/>
            </a:pPr>
            <a:r>
              <a:rPr lang="tt-RU" sz="1600" dirty="0" smtClean="0"/>
              <a:t>1. Яшәү өчен салынган бина. </a:t>
            </a:r>
            <a:r>
              <a:rPr lang="tt-RU" sz="1600" i="1" dirty="0" smtClean="0"/>
              <a:t>Ике катлы өй.</a:t>
            </a:r>
            <a:endParaRPr lang="ru-RU" sz="1600" dirty="0" smtClean="0"/>
          </a:p>
          <a:p>
            <a:pPr lvl="0">
              <a:buNone/>
            </a:pPr>
            <a:r>
              <a:rPr lang="tt-RU" sz="1600" dirty="0" smtClean="0"/>
              <a:t>2. Аерым бер максат өчен махсус билгеләнгән бина, корылма. </a:t>
            </a:r>
            <a:r>
              <a:rPr lang="tt-RU" sz="1600" i="1" dirty="0" smtClean="0"/>
              <a:t>Каравылчы өе.</a:t>
            </a:r>
            <a:endParaRPr lang="ru-RU" sz="1600" dirty="0" smtClean="0"/>
          </a:p>
          <a:p>
            <a:pPr lvl="0">
              <a:buNone/>
            </a:pPr>
            <a:r>
              <a:rPr lang="tt-RU" sz="1600" dirty="0" smtClean="0"/>
              <a:t>3. Бер өйдә булган, шунда яшәүче кешеләр. </a:t>
            </a:r>
            <a:r>
              <a:rPr lang="tt-RU" sz="1600" i="1" dirty="0" smtClean="0"/>
              <a:t>Бөтен өй авырый.</a:t>
            </a:r>
            <a:endParaRPr lang="ru-RU" sz="1600" dirty="0" smtClean="0"/>
          </a:p>
          <a:p>
            <a:pPr>
              <a:buNone/>
            </a:pPr>
            <a:r>
              <a:rPr lang="tt-RU" sz="1600" dirty="0" smtClean="0"/>
              <a:t>4. Династия, нәсел. </a:t>
            </a:r>
            <a:r>
              <a:rPr lang="tt-RU" sz="1600" i="1" dirty="0" smtClean="0"/>
              <a:t>Романовлар йорты </a:t>
            </a: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73620">
            <a:off x="4847433" y="4100393"/>
            <a:ext cx="3686104" cy="21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35055">
            <a:off x="1241900" y="4338033"/>
            <a:ext cx="1689296" cy="222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В фольклоре разных народов существует большое количество пословиц и поговорок со словом «дом»: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6972320" cy="5214974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ru-RU" sz="1800" b="1" dirty="0" smtClean="0"/>
              <a:t>В русском языке:</a:t>
            </a:r>
          </a:p>
          <a:p>
            <a:pPr lvl="0"/>
            <a:r>
              <a:rPr lang="ru-RU" sz="1800" dirty="0" smtClean="0"/>
              <a:t>В гостях хорошо, а дома лучше.</a:t>
            </a:r>
          </a:p>
          <a:p>
            <a:pPr lvl="0"/>
            <a:r>
              <a:rPr lang="ru-RU" sz="1800" dirty="0" smtClean="0"/>
              <a:t>Дом вести — не лапти плести.                                  </a:t>
            </a:r>
          </a:p>
          <a:p>
            <a:pPr lvl="0"/>
            <a:r>
              <a:rPr lang="ru-RU" sz="1800" dirty="0" smtClean="0"/>
              <a:t>Без хозяина — дом сирота.</a:t>
            </a:r>
          </a:p>
          <a:p>
            <a:pPr lvl="0"/>
            <a:r>
              <a:rPr lang="ru-RU" sz="1800" dirty="0" smtClean="0"/>
              <a:t>Дома не в гостях: посидев, не уйдешь.</a:t>
            </a:r>
          </a:p>
          <a:p>
            <a:pPr lvl="0"/>
            <a:r>
              <a:rPr lang="ru-RU" sz="1800" dirty="0" smtClean="0"/>
              <a:t>Всякий дом хозяином держится.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r>
              <a:rPr lang="ru-RU" sz="1800" b="1" dirty="0" smtClean="0"/>
              <a:t>В татарском языке:</a:t>
            </a:r>
          </a:p>
          <a:p>
            <a:pPr lvl="0"/>
            <a:r>
              <a:rPr lang="ru-RU" sz="1800" dirty="0" smtClean="0"/>
              <a:t>П</a:t>
            </a:r>
            <a:r>
              <a:rPr lang="ba-RU" sz="1800" dirty="0" smtClean="0"/>
              <a:t>атша залим бул</a:t>
            </a:r>
            <a:r>
              <a:rPr lang="ru-RU" sz="1800" dirty="0" smtClean="0"/>
              <a:t>с</a:t>
            </a:r>
            <a:r>
              <a:rPr lang="ba-RU" sz="1800" dirty="0" smtClean="0"/>
              <a:t>а – йорт ту</a:t>
            </a:r>
            <a:r>
              <a:rPr lang="ru-RU" sz="1800" dirty="0" smtClean="0"/>
              <a:t>за</a:t>
            </a:r>
            <a:r>
              <a:rPr lang="ba-RU" sz="1800" dirty="0" smtClean="0"/>
              <a:t>р, </a:t>
            </a:r>
            <a:r>
              <a:rPr lang="ru-RU" sz="1800" dirty="0" err="1" smtClean="0"/>
              <a:t>п</a:t>
            </a:r>
            <a:r>
              <a:rPr lang="ba-RU" sz="1800" dirty="0" smtClean="0"/>
              <a:t>атша </a:t>
            </a:r>
            <a:r>
              <a:rPr lang="ru-RU" sz="1800" dirty="0" smtClean="0"/>
              <a:t>г</a:t>
            </a:r>
            <a:r>
              <a:rPr lang="ba-RU" sz="1800" dirty="0" smtClean="0"/>
              <a:t>алим бул</a:t>
            </a:r>
            <a:r>
              <a:rPr lang="ru-RU" sz="1800" dirty="0" smtClean="0"/>
              <a:t>с</a:t>
            </a:r>
            <a:r>
              <a:rPr lang="ba-RU" sz="1800" dirty="0" smtClean="0"/>
              <a:t>а – йорт у</a:t>
            </a:r>
            <a:r>
              <a:rPr lang="ru-RU" sz="1800" dirty="0" smtClean="0"/>
              <a:t>за</a:t>
            </a:r>
            <a:r>
              <a:rPr lang="ba-RU" sz="1800" dirty="0" smtClean="0"/>
              <a:t>р.</a:t>
            </a:r>
            <a:endParaRPr lang="ru-RU" sz="1800" dirty="0" smtClean="0"/>
          </a:p>
          <a:p>
            <a:pPr lvl="0"/>
            <a:r>
              <a:rPr lang="ba-RU" sz="1800" dirty="0" smtClean="0"/>
              <a:t>Бер йортка ике бикәнең тавыгы сыймас.</a:t>
            </a:r>
            <a:endParaRPr lang="ru-RU" sz="1800" dirty="0" smtClean="0"/>
          </a:p>
          <a:p>
            <a:pPr lvl="0"/>
            <a:r>
              <a:rPr lang="ba-RU" sz="1800" dirty="0" smtClean="0"/>
              <a:t>Баш</a:t>
            </a:r>
            <a:r>
              <a:rPr lang="ru-RU" sz="1800" dirty="0" smtClean="0"/>
              <a:t>с</a:t>
            </a:r>
            <a:r>
              <a:rPr lang="ba-RU" sz="1800" dirty="0" smtClean="0"/>
              <a:t>ы</a:t>
            </a:r>
            <a:r>
              <a:rPr lang="ru-RU" sz="1800" dirty="0" err="1" smtClean="0"/>
              <a:t>з</a:t>
            </a:r>
            <a:r>
              <a:rPr lang="ba-RU" sz="1800" dirty="0" smtClean="0"/>
              <a:t> өй</a:t>
            </a:r>
            <a:r>
              <a:rPr lang="ru-RU" sz="1800" dirty="0" err="1" smtClean="0"/>
              <a:t>д</a:t>
            </a:r>
            <a:r>
              <a:rPr lang="ba-RU" sz="1800" dirty="0" smtClean="0"/>
              <a:t>ә эт ху</a:t>
            </a:r>
            <a:r>
              <a:rPr lang="ru-RU" sz="1800" dirty="0" err="1" smtClean="0"/>
              <a:t>җ</a:t>
            </a:r>
            <a:r>
              <a:rPr lang="ba-RU" sz="1800" dirty="0" smtClean="0"/>
              <a:t>а.</a:t>
            </a:r>
          </a:p>
          <a:p>
            <a:pPr lvl="0">
              <a:buNone/>
            </a:pPr>
            <a:endParaRPr lang="ba-RU" sz="1800" dirty="0" smtClean="0"/>
          </a:p>
          <a:p>
            <a:pPr lvl="0">
              <a:buNone/>
            </a:pPr>
            <a:r>
              <a:rPr lang="ba-RU" sz="1800" b="1" dirty="0" smtClean="0"/>
              <a:t>В английском языке:</a:t>
            </a:r>
          </a:p>
          <a:p>
            <a:pPr lvl="0" fontAlgn="base"/>
            <a:r>
              <a:rPr lang="en-US" sz="1800" dirty="0" smtClean="0"/>
              <a:t>A house is not a home. </a:t>
            </a:r>
            <a:r>
              <a:rPr lang="ru-RU" sz="1800" dirty="0" smtClean="0"/>
              <a:t>(букв. здание – это ещё не дом). Русский аналог: Не говори гоп, пока не перепрыгнешь.</a:t>
            </a:r>
          </a:p>
          <a:p>
            <a:pPr lvl="0" fontAlgn="base"/>
            <a:r>
              <a:rPr lang="en-US" sz="1800" dirty="0" smtClean="0"/>
              <a:t>Men make houses, women make homes.</a:t>
            </a:r>
            <a:r>
              <a:rPr lang="tt-RU" sz="1800" dirty="0" smtClean="0"/>
              <a:t> </a:t>
            </a:r>
            <a:r>
              <a:rPr lang="ru-RU" sz="1800" dirty="0" smtClean="0"/>
              <a:t>(букв. мужчины строят здания, а женщины превращают их в дома). Аналог на русском: Хозяйкою дом стоит.</a:t>
            </a:r>
          </a:p>
          <a:p>
            <a:pPr lvl="0"/>
            <a:endParaRPr lang="ru-RU" sz="18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44168">
            <a:off x="7295637" y="1300627"/>
            <a:ext cx="1367846" cy="200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 гостях </a:t>
            </a:r>
            <a:r>
              <a:rPr lang="ru-RU" b="1" dirty="0" smtClean="0">
                <a:solidFill>
                  <a:srgbClr val="002060"/>
                </a:solidFill>
              </a:rPr>
              <a:t>у литературных героев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Lenovo_A1000_IMG_20170206_150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7554" y="1285860"/>
            <a:ext cx="2625930" cy="2571769"/>
          </a:xfrm>
          <a:scene3d>
            <a:camera prst="perspectiveRight"/>
            <a:lightRig rig="threePt" dir="t"/>
          </a:scene3d>
        </p:spPr>
      </p:pic>
      <p:pic>
        <p:nvPicPr>
          <p:cNvPr id="1026" name="Picture 2" descr="C:\Users\Дом\Desktop\Lenovo_A1000_IMG_20170206_150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9"/>
            <a:ext cx="2732503" cy="3643338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1027" name="Picture 3" descr="C:\Users\Дом\Desktop\Lenovo_A1000_IMG_20170206_150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548000"/>
            <a:ext cx="2872100" cy="3524232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  <a:sp3d prstMaterial="plastic">
            <a:bevelT prst="relaxedInset"/>
          </a:sp3d>
        </p:spPr>
      </p:pic>
      <p:pic>
        <p:nvPicPr>
          <p:cNvPr id="1028" name="Picture 4" descr="C:\Users\Дом\Desktop\Lenovo_A1000_IMG_20170206_1503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964761"/>
            <a:ext cx="3857652" cy="2893239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="" xmlns:p14="http://schemas.microsoft.com/office/powerpoint/2010/main" val="3035610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Анализ строения и внутреннего обустройства домов литературных героев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71612"/>
            <a:ext cx="4040188" cy="1143008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Для жителей сказки «Теремок» - это маленький и уютный уголок</a:t>
            </a:r>
          </a:p>
          <a:p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428867"/>
            <a:ext cx="4574882" cy="336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076056" y="2174875"/>
            <a:ext cx="3610744" cy="39512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«Стоит </a:t>
            </a: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</a:rPr>
              <a:t>в поле теремок. Он не низок, не высок. Бежала мимо мышка-норушка, увидела теремок и спрашивает: «Кто-кто? В теремочке живёт? Кто-кто в невысоком живёт?». Никто не отзывается. Вошла мышка в теремок и стала в нём </a:t>
            </a:r>
            <a:r>
              <a:rPr lang="ru-RU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жить»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Анализ строения и внутреннего обустройства домов литературных героев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57299"/>
            <a:ext cx="3614734" cy="71438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800" dirty="0" smtClean="0"/>
              <a:t>У  Бабы Яги из сказки о </a:t>
            </a:r>
            <a:r>
              <a:rPr lang="ru-RU" sz="1800" dirty="0" err="1" smtClean="0"/>
              <a:t>домовенке</a:t>
            </a:r>
            <a:r>
              <a:rPr lang="ru-RU" sz="1800" dirty="0" smtClean="0"/>
              <a:t> Кузьке целых два дома: для хорошего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29256" y="1357299"/>
            <a:ext cx="2714644" cy="50006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и плохого настроения.</a:t>
            </a:r>
            <a:endParaRPr lang="ru-RU" sz="1800" dirty="0"/>
          </a:p>
        </p:txBody>
      </p:sp>
      <p:pic>
        <p:nvPicPr>
          <p:cNvPr id="2050" name="Picture 2" descr="G:\НПК\дом для хорошего и плохого настроения бабы яги_ 12 тыс изображений найдено в Яндекс.Картинках_files\articles_348_50740d8b94c658953d8f546ca7630978dd5def4fec7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071810"/>
            <a:ext cx="1928826" cy="2952285"/>
          </a:xfrm>
          <a:prstGeom prst="rect">
            <a:avLst/>
          </a:prstGeom>
          <a:noFill/>
        </p:spPr>
      </p:pic>
      <p:pic>
        <p:nvPicPr>
          <p:cNvPr id="2051" name="Picture 3" descr="G:\НПК\дом для хорошего и плохого настроения бабы яги_ 12 тыс изображений найдено в Яндекс.Картинках_files\articles_348_50740d99448457d448e1d8fd19f09cf5f79c77ab2920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000240"/>
            <a:ext cx="2143140" cy="317067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858016" y="2143116"/>
            <a:ext cx="21431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«Посреди поляны переступала с ноги на ногу избушка на курьих ножках, без окон, без трубы. У избы Бабы Яги крыша надвинута чуть не до порога. … Ну и дом! Пыль, паутина по всем углам. На печи драные подушки, одеяла – заплатка на заплатке….»</a:t>
            </a:r>
            <a:endParaRPr lang="ru-RU" sz="1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2143116"/>
            <a:ext cx="271464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«Посреди лужайки стоял дом. Не курная изба, не на курьих ножках. Из трубы завитушками бежит дымок. Чем-то особенным повеяло, необыкновенным. Праздником деревенским, вот чем повеяло! (...) Это у Бабы Яги Дом для хорошего настроения. Здесь она всегда добрая. Ещё бы не быть доброй в этаком доме! Крыша из коврижек и коржиков, ставни вафельные, окна леденцовые, вместо порога – пирог»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409874"/>
            <a:ext cx="4752528" cy="765001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А домик </a:t>
            </a:r>
            <a:r>
              <a:rPr lang="ru-RU" sz="3200" dirty="0" err="1">
                <a:solidFill>
                  <a:schemeClr val="tx2"/>
                </a:solidFill>
              </a:rPr>
              <a:t>Карлсона</a:t>
            </a:r>
            <a:r>
              <a:rPr lang="ru-RU" sz="3200" dirty="0">
                <a:solidFill>
                  <a:schemeClr val="tx2"/>
                </a:solidFill>
              </a:rPr>
              <a:t> и вовсе находится на крыше, подальше от любопытных </a:t>
            </a:r>
            <a:r>
              <a:rPr lang="ru-RU" sz="3200" dirty="0" smtClean="0">
                <a:solidFill>
                  <a:schemeClr val="tx2"/>
                </a:solidFill>
              </a:rPr>
              <a:t>глаз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32040" y="2174875"/>
            <a:ext cx="3754760" cy="3951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«В домике </a:t>
            </a:r>
            <a:r>
              <a:rPr lang="ru-RU" b="1" dirty="0" err="1"/>
              <a:t>Карлсона</a:t>
            </a:r>
            <a:r>
              <a:rPr lang="ru-RU" b="1" dirty="0"/>
              <a:t> было очень уютно — это Малыш сразу заметил. Кроме деревянного диванчика, в комнате стоял верстак, служивший также и столом, шкаф, два стула и камин с железной решёткой и таганком. На нём </a:t>
            </a:r>
            <a:r>
              <a:rPr lang="ru-RU" b="1" dirty="0" err="1"/>
              <a:t>Карлсон</a:t>
            </a:r>
            <a:r>
              <a:rPr lang="ru-RU" b="1" dirty="0"/>
              <a:t> готовил пищу»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46449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332656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Анализ строения и внутреннего обустройства домов литературных героев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3204970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Муму</a:t>
            </a:r>
            <a:r>
              <a:rPr lang="ru-RU" dirty="0" smtClean="0"/>
              <a:t>» И.С. Тургенева</a:t>
            </a:r>
            <a:endParaRPr lang="ru-RU" dirty="0"/>
          </a:p>
        </p:txBody>
      </p:sp>
      <p:pic>
        <p:nvPicPr>
          <p:cNvPr id="3076" name="Picture 4" descr="G:\НПК\дом для хорошего и плохого настроения бабы яги_ 12 тыс изображений найдено в Яндекс.Картинках_files\slide-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5631" y="1357298"/>
            <a:ext cx="6667546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Во-первых, </a:t>
            </a:r>
            <a:r>
              <a:rPr lang="tt-RU" dirty="0" smtClean="0"/>
              <a:t>проведенный лексический и грамматический анализ слова “дом” в русском и татарском языках показал, что в обоих языках оно является многозначным, имеет бол</a:t>
            </a:r>
            <a:r>
              <a:rPr lang="ru-RU" dirty="0" err="1" smtClean="0"/>
              <a:t>ь</a:t>
            </a:r>
            <a:r>
              <a:rPr lang="tt-RU" dirty="0" smtClean="0"/>
              <a:t>шое количество синонимов и практически не имеет антонимов. В предложении выполняет одни и те же синтаксические функции и образует огромное количество родственных слов.</a:t>
            </a:r>
            <a:endParaRPr lang="ru-RU" dirty="0" smtClean="0"/>
          </a:p>
          <a:p>
            <a:pPr algn="just"/>
            <a:r>
              <a:rPr lang="ru-RU" dirty="0" smtClean="0"/>
              <a:t>Во-вторых, названия типов и видов жилища у разных народов активно входят в состав фольклора, закрепляющего опыт культурно-исторического развития народа. Рассмотрев их, мы пришли к выводу, что в русском, английском, башкирском и татарском фольклоре существует большое количество пословиц и поговорок со словом «дом».</a:t>
            </a:r>
          </a:p>
          <a:p>
            <a:pPr algn="just"/>
            <a:r>
              <a:rPr lang="ru-RU" dirty="0" smtClean="0"/>
              <a:t>В-третьих, в разных произведениях слово «дом» имеет разное значение.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5544616" cy="319695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Как хорошо, легко бывает дома,</a:t>
            </a:r>
            <a:br>
              <a:rPr lang="ru-RU" sz="2000" b="1" dirty="0" smtClean="0"/>
            </a:br>
            <a:r>
              <a:rPr lang="ru-RU" sz="2000" b="1" dirty="0" smtClean="0"/>
              <a:t>Где все уютно близко и знакомо;</a:t>
            </a:r>
            <a:br>
              <a:rPr lang="ru-RU" sz="2000" b="1" dirty="0" smtClean="0"/>
            </a:br>
            <a:r>
              <a:rPr lang="ru-RU" sz="2000" b="1" dirty="0" smtClean="0"/>
              <a:t>Там от проблем укрыться можно мне всегда,</a:t>
            </a:r>
            <a:br>
              <a:rPr lang="ru-RU" sz="2000" b="1" dirty="0" smtClean="0"/>
            </a:br>
            <a:r>
              <a:rPr lang="ru-RU" sz="2000" b="1" dirty="0" smtClean="0"/>
              <a:t>И не пугают неудачи и беда.</a:t>
            </a:r>
            <a:br>
              <a:rPr lang="ru-RU" sz="2000" b="1" dirty="0" smtClean="0"/>
            </a:br>
            <a:r>
              <a:rPr lang="ru-RU" sz="2000" b="1" dirty="0" smtClean="0"/>
              <a:t>Я в трудный час домой спешу скорее -</a:t>
            </a:r>
            <a:br>
              <a:rPr lang="ru-RU" sz="2000" b="1" dirty="0" smtClean="0"/>
            </a:br>
            <a:r>
              <a:rPr lang="ru-RU" sz="2000" b="1" dirty="0" smtClean="0"/>
              <a:t>Родные стены сердце мне согреют;</a:t>
            </a:r>
            <a:br>
              <a:rPr lang="ru-RU" sz="2000" b="1" dirty="0" smtClean="0"/>
            </a:br>
            <a:r>
              <a:rPr lang="ru-RU" sz="2000" b="1" dirty="0" smtClean="0"/>
              <a:t>Родимый дом – надежный мой причал,</a:t>
            </a:r>
            <a:br>
              <a:rPr lang="ru-RU" sz="2000" b="1" dirty="0" smtClean="0"/>
            </a:br>
            <a:r>
              <a:rPr lang="ru-RU" sz="2000" b="1" dirty="0" smtClean="0"/>
              <a:t>Он для меня - начало всех начал!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723404"/>
            <a:ext cx="6097880" cy="3873947"/>
          </a:xfrm>
        </p:spPr>
      </p:pic>
      <p:pic>
        <p:nvPicPr>
          <p:cNvPr id="4" name="музыка для души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724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443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700" b="1" i="1" dirty="0">
                <a:solidFill>
                  <a:srgbClr val="0043C8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r>
              <a:rPr lang="ru-RU" b="1" i="1" dirty="0">
                <a:solidFill>
                  <a:srgbClr val="0043C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0043C8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2" descr="C:\Users\Дом\Desktop\e9742bd7e47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72431"/>
            <a:ext cx="7620000" cy="4381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03427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 каждого человека есть место, где он чувствует себя в безопасности , где ему хорошо и комфортно. Таким  местом является  дом: теплый и уютный, с детства оберегающий  покой.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19" y="1484784"/>
            <a:ext cx="8496944" cy="502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19" y="1484782"/>
            <a:ext cx="8496944" cy="518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6832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Цель исследования</a:t>
            </a:r>
            <a:r>
              <a:rPr lang="ru-RU" dirty="0"/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совершить </a:t>
            </a:r>
            <a:r>
              <a:rPr lang="ru-RU" dirty="0"/>
              <a:t>путешествие в слово «дом», понять смысл данного слова.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835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</a:t>
            </a:r>
            <a:r>
              <a:rPr lang="ru-RU" dirty="0"/>
              <a:t> </a:t>
            </a:r>
            <a:r>
              <a:rPr lang="ru-RU" b="1" dirty="0"/>
              <a:t>работы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Данное </a:t>
            </a:r>
            <a:r>
              <a:rPr lang="ru-RU" dirty="0"/>
              <a:t>слово рассматривается с научной точки зрения (с точки зрения  каждого из разделов науки), как живет слово в литературе, фольклоре. Тем самым данная исследовательская работа дает полную картину слова.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0020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Объект</a:t>
            </a:r>
            <a:r>
              <a:rPr lang="ru-RU" dirty="0" smtClean="0"/>
              <a:t> </a:t>
            </a:r>
            <a:r>
              <a:rPr lang="ru-RU" b="1" dirty="0"/>
              <a:t>исследования</a:t>
            </a:r>
            <a:r>
              <a:rPr lang="ru-RU" dirty="0"/>
              <a:t>: слово «дом».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Предмет</a:t>
            </a:r>
            <a:r>
              <a:rPr lang="ru-RU" dirty="0" smtClean="0"/>
              <a:t> </a:t>
            </a:r>
            <a:r>
              <a:rPr lang="ru-RU" b="1" dirty="0"/>
              <a:t>исследования</a:t>
            </a:r>
            <a:r>
              <a:rPr lang="ru-RU" dirty="0"/>
              <a:t>: лингвистический и литературоведческий анализ слова «дом».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809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b="1" dirty="0" smtClean="0"/>
              <a:t>Изучение истории слова </a:t>
            </a:r>
            <a:r>
              <a:rPr lang="ru-RU" b="1" dirty="0" smtClean="0"/>
              <a:t>«</a:t>
            </a:r>
            <a:r>
              <a:rPr lang="ru-RU" b="1" dirty="0" err="1" smtClean="0"/>
              <a:t>д</a:t>
            </a:r>
            <a:r>
              <a:rPr lang="tt-RU" b="1" dirty="0" smtClean="0"/>
              <a:t>ом</a:t>
            </a:r>
            <a:r>
              <a:rPr lang="ru-RU" b="1" dirty="0" smtClean="0"/>
              <a:t>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785926"/>
            <a:ext cx="4040188" cy="4340237"/>
          </a:xfrm>
        </p:spPr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В русской культуре слово «дом» занимает особое место. Дом – это нравственная основа жизни русского человека, начало жизненного пути. Здесь сменяются поколения людей, устанавливаются и развиваются традиции и нормы морали, воспитывается молодежь. Со словом «дом» тесно связаны понятия «мир», «труд», «любовь», «жизнь», «смерть», «счастье».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285860"/>
            <a:ext cx="4041775" cy="2695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857628"/>
            <a:ext cx="3214710" cy="265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Результаты </a:t>
            </a:r>
            <a:r>
              <a:rPr lang="ru-RU" sz="2200" b="1" dirty="0"/>
              <a:t>социологического исследования, проведенного среди обучающихся 5 класса МБОУ школа-интернат №1 г. </a:t>
            </a:r>
            <a:r>
              <a:rPr lang="ru-RU" sz="2200" b="1" dirty="0" smtClean="0"/>
              <a:t>Туймазы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lang="ru-RU" sz="1400" b="1" dirty="0" smtClean="0"/>
              <a:t>Цель</a:t>
            </a:r>
            <a:r>
              <a:rPr lang="ru-RU" sz="1400" b="1" dirty="0"/>
              <a:t>: </a:t>
            </a:r>
            <a:r>
              <a:rPr lang="ru-RU" sz="1400" dirty="0"/>
              <a:t>понять смысл слова «дом» и выявить отношение современных подростков к данному понятию. </a:t>
            </a:r>
          </a:p>
          <a:p>
            <a:pPr marL="0" indent="0">
              <a:buNone/>
            </a:pPr>
            <a:r>
              <a:rPr lang="ru-RU" sz="1400" b="1" dirty="0"/>
              <a:t>Метод: </a:t>
            </a:r>
            <a:r>
              <a:rPr lang="ru-RU" sz="1400" dirty="0"/>
              <a:t>анкетирование (открытые вопросы)</a:t>
            </a:r>
          </a:p>
          <a:p>
            <a:pPr marL="0" indent="0">
              <a:buNone/>
            </a:pPr>
            <a:r>
              <a:rPr lang="ru-RU" sz="1400" b="1" dirty="0"/>
              <a:t>Количество опрошенных:</a:t>
            </a:r>
            <a:r>
              <a:rPr lang="ru-RU" sz="1400" dirty="0"/>
              <a:t> 15 человек в возрасте 11-12 лет.</a:t>
            </a:r>
          </a:p>
          <a:p>
            <a:pPr marL="0" indent="0">
              <a:buNone/>
            </a:pPr>
            <a:endParaRPr lang="ru-RU" sz="14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118052"/>
              </p:ext>
            </p:extLst>
          </p:nvPr>
        </p:nvGraphicFramePr>
        <p:xfrm>
          <a:off x="646789" y="2852936"/>
          <a:ext cx="7488832" cy="1337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9255"/>
                <a:gridCol w="2221476"/>
                <a:gridCol w="1535867"/>
                <a:gridCol w="1805790"/>
                <a:gridCol w="1426444"/>
              </a:tblGrid>
              <a:tr h="34482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Варианты ответов (возможен выбор нескольких вариантов)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3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Здание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Родное место, где я живу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Место, где меня учат читать и писать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Место, где хорошо и тепло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84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67544" y="2381103"/>
            <a:ext cx="71287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</a:t>
            </a:r>
            <a:r>
              <a:rPr kumimoji="0" lang="en-US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для вас значит слово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13855262"/>
              </p:ext>
            </p:extLst>
          </p:nvPr>
        </p:nvGraphicFramePr>
        <p:xfrm>
          <a:off x="611560" y="4941168"/>
          <a:ext cx="7560840" cy="12241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6064"/>
                <a:gridCol w="2004349"/>
                <a:gridCol w="1456656"/>
                <a:gridCol w="1329838"/>
                <a:gridCol w="2193933"/>
              </a:tblGrid>
              <a:tr h="425726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Варианты ответов (возможен выбор нескольких вариантов)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94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Здание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Предметы быта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Вкусная еда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Игрушки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89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11560" y="4480135"/>
            <a:ext cx="100548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Какие ассоциации возникают с этим словом?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031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000" b="1" dirty="0"/>
              <a:t>Результаты социологического исследования, проведенного среди обучающихся 5 класса МБОУ школа-интернат №1 г. Туймазы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54772069"/>
              </p:ext>
            </p:extLst>
          </p:nvPr>
        </p:nvGraphicFramePr>
        <p:xfrm>
          <a:off x="899592" y="1700808"/>
          <a:ext cx="7488833" cy="2232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2582"/>
                <a:gridCol w="697421"/>
                <a:gridCol w="698124"/>
                <a:gridCol w="698124"/>
                <a:gridCol w="825375"/>
                <a:gridCol w="825375"/>
                <a:gridCol w="785605"/>
                <a:gridCol w="713287"/>
                <a:gridCol w="801470"/>
                <a:gridCol w="801470"/>
              </a:tblGrid>
              <a:tr h="46858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Варианты ответов (возможен выбор нескольких вариантов)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42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«Муму 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И.С. Тургенева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«Кошкин дом»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С.Я. Маршака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«Буратино» 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А.Н. Толстого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Русские народные сказки «Теремок» и «Варежка»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Кавказский пленник»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Л.Н. Толстого 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«Малыш и </a:t>
                      </a:r>
                      <a:r>
                        <a:rPr lang="ru-RU" sz="1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Карлсон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 Линдгрен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«Красная шапочка» Ш. </a:t>
                      </a:r>
                      <a:r>
                        <a:rPr lang="ru-RU" sz="1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Пьерро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«Стрекоза и муравей» 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И.А. Крылова 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Незнайка на луне» 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Н.Н. Носова 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</a:tr>
              <a:tr h="3294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3568" y="1305487"/>
            <a:ext cx="47525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каких произведениях вы встречали слово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217968"/>
              </p:ext>
            </p:extLst>
          </p:nvPr>
        </p:nvGraphicFramePr>
        <p:xfrm>
          <a:off x="971600" y="4509120"/>
          <a:ext cx="7529490" cy="1990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625"/>
                <a:gridCol w="497518"/>
                <a:gridCol w="797371"/>
                <a:gridCol w="647772"/>
                <a:gridCol w="455791"/>
                <a:gridCol w="654486"/>
                <a:gridCol w="667903"/>
                <a:gridCol w="743844"/>
                <a:gridCol w="413246"/>
                <a:gridCol w="413246"/>
                <a:gridCol w="632043"/>
                <a:gridCol w="462507"/>
                <a:gridCol w="392056"/>
                <a:gridCol w="340082"/>
              </a:tblGrid>
              <a:tr h="231264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Варианты ответов (возможен выбор нескольких вариантов)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49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красивый (прекрасный)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великолепный (чудесный)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добрый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родной (любимый)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теплый (уютный)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замечательный (удивительный)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крепкий (долговечный)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богатый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счастливый (веселый)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старый/новый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изящный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</a:tr>
              <a:tr h="3016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99592" y="4089637"/>
            <a:ext cx="58326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Какие красивые прилагательные вы подобрали бы к слову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94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1228</Words>
  <Application>Microsoft Office PowerPoint</Application>
  <PresentationFormat>Экран (4:3)</PresentationFormat>
  <Paragraphs>169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Дом, в котором мы живём</vt:lpstr>
      <vt:lpstr>Как хорошо, легко бывает дома, Где все уютно близко и знакомо; Там от проблем укрыться можно мне всегда, И не пугают неудачи и беда. Я в трудный час домой спешу скорее - Родные стены сердце мне согреют; Родимый дом – надежный мой причал, Он для меня - начало всех начал! </vt:lpstr>
      <vt:lpstr>У каждого человека есть место, где он чувствует себя в безопасности , где ему хорошо и комфортно. Таким  местом является  дом: теплый и уютный, с детства оберегающий  покой.</vt:lpstr>
      <vt:lpstr>Цель исследования: </vt:lpstr>
      <vt:lpstr>Актуальность работы </vt:lpstr>
      <vt:lpstr>Слайд 6</vt:lpstr>
      <vt:lpstr>Изучение истории слова «дом»</vt:lpstr>
      <vt:lpstr>Результаты социологического исследования, проведенного среди обучающихся 5 класса МБОУ школа-интернат №1 г. Туймазы</vt:lpstr>
      <vt:lpstr>Результаты социологического исследования, проведенного среди обучающихся 5 класса МБОУ школа-интернат №1 г. Туймазы</vt:lpstr>
      <vt:lpstr>Лексический и грамматический анализ слова «дом» в русском и татарском языках</vt:lpstr>
      <vt:lpstr>Типы и виды жилища  у разных народов</vt:lpstr>
      <vt:lpstr>Значения слов “дом” и “өй”</vt:lpstr>
      <vt:lpstr>В фольклоре разных народов существует большое количество пословиц и поговорок со словом «дом»: </vt:lpstr>
      <vt:lpstr>В гостях у литературных героев</vt:lpstr>
      <vt:lpstr>Анализ строения и внутреннего обустройства домов литературных героев</vt:lpstr>
      <vt:lpstr>Анализ строения и внутреннего обустройства домов литературных героев</vt:lpstr>
      <vt:lpstr>Слайд 17</vt:lpstr>
      <vt:lpstr>«Муму» И.С. Тургенева</vt:lpstr>
      <vt:lpstr>Заключение</vt:lpstr>
      <vt:lpstr>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 в котором мы живет</dc:title>
  <dc:creator>Айдар</dc:creator>
  <cp:lastModifiedBy>Дом</cp:lastModifiedBy>
  <cp:revision>39</cp:revision>
  <dcterms:created xsi:type="dcterms:W3CDTF">2017-02-05T11:01:46Z</dcterms:created>
  <dcterms:modified xsi:type="dcterms:W3CDTF">2017-02-06T15:55:55Z</dcterms:modified>
</cp:coreProperties>
</file>